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60" r:id="rId5"/>
    <p:sldId id="289" r:id="rId6"/>
    <p:sldId id="292" r:id="rId7"/>
    <p:sldId id="290" r:id="rId8"/>
    <p:sldId id="261" r:id="rId9"/>
    <p:sldId id="271" r:id="rId10"/>
    <p:sldId id="273" r:id="rId11"/>
    <p:sldId id="279" r:id="rId12"/>
    <p:sldId id="272" r:id="rId13"/>
    <p:sldId id="274" r:id="rId14"/>
    <p:sldId id="263" r:id="rId15"/>
    <p:sldId id="280" r:id="rId16"/>
    <p:sldId id="266" r:id="rId17"/>
    <p:sldId id="294" r:id="rId18"/>
    <p:sldId id="288" r:id="rId19"/>
    <p:sldId id="275" r:id="rId20"/>
    <p:sldId id="276" r:id="rId21"/>
    <p:sldId id="277" r:id="rId22"/>
    <p:sldId id="295" r:id="rId23"/>
    <p:sldId id="308" r:id="rId24"/>
    <p:sldId id="307" r:id="rId25"/>
    <p:sldId id="278" r:id="rId26"/>
    <p:sldId id="309" r:id="rId27"/>
    <p:sldId id="310" r:id="rId28"/>
    <p:sldId id="311" r:id="rId29"/>
    <p:sldId id="312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Bateman" initials="EB" lastIdx="1" clrIdx="0">
    <p:extLst>
      <p:ext uri="{19B8F6BF-5375-455C-9EA6-DF929625EA0E}">
        <p15:presenceInfo xmlns:p15="http://schemas.microsoft.com/office/powerpoint/2012/main" userId="Emma Bate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826FB-C314-4873-BC4D-20E2EA867670}" v="4" dt="2021-11-01T19:49:10.465"/>
    <p1510:client id="{E26ABA13-35FB-76FB-CA0D-EE143CF94B23}" v="41" dt="2021-10-18T11:19:55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teman" userId="S::ebateman@kernowlearning.co.uk::a5af3ca2-6992-43d1-ad33-656590a2b4cb" providerId="AD" clId="Web-{2DD826FB-C314-4873-BC4D-20E2EA867670}"/>
    <pc:docChg chg="sldOrd">
      <pc:chgData name="Emma Bateman" userId="S::ebateman@kernowlearning.co.uk::a5af3ca2-6992-43d1-ad33-656590a2b4cb" providerId="AD" clId="Web-{2DD826FB-C314-4873-BC4D-20E2EA867670}" dt="2021-11-01T19:49:10.465" v="3"/>
      <pc:docMkLst>
        <pc:docMk/>
      </pc:docMkLst>
      <pc:sldChg chg="ord">
        <pc:chgData name="Emma Bateman" userId="S::ebateman@kernowlearning.co.uk::a5af3ca2-6992-43d1-ad33-656590a2b4cb" providerId="AD" clId="Web-{2DD826FB-C314-4873-BC4D-20E2EA867670}" dt="2021-11-01T19:49:10.465" v="3"/>
        <pc:sldMkLst>
          <pc:docMk/>
          <pc:sldMk cId="1855090190" sldId="288"/>
        </pc:sldMkLst>
      </pc:sldChg>
      <pc:sldChg chg="ord">
        <pc:chgData name="Emma Bateman" userId="S::ebateman@kernowlearning.co.uk::a5af3ca2-6992-43d1-ad33-656590a2b4cb" providerId="AD" clId="Web-{2DD826FB-C314-4873-BC4D-20E2EA867670}" dt="2021-11-01T19:46:46.820" v="0"/>
        <pc:sldMkLst>
          <pc:docMk/>
          <pc:sldMk cId="2092176629" sldId="289"/>
        </pc:sldMkLst>
      </pc:sldChg>
      <pc:sldChg chg="ord">
        <pc:chgData name="Emma Bateman" userId="S::ebateman@kernowlearning.co.uk::a5af3ca2-6992-43d1-ad33-656590a2b4cb" providerId="AD" clId="Web-{2DD826FB-C314-4873-BC4D-20E2EA867670}" dt="2021-11-01T19:46:57.367" v="1"/>
        <pc:sldMkLst>
          <pc:docMk/>
          <pc:sldMk cId="398317069" sldId="292"/>
        </pc:sldMkLst>
      </pc:sldChg>
    </pc:docChg>
  </pc:docChgLst>
  <pc:docChgLst>
    <pc:chgData name="Victoria Golay" userId="S::tgolay@kernowlearning.co.uk::31da94fe-e88d-45be-af33-b0cbba1d5ffd" providerId="AD" clId="Web-{E26ABA13-35FB-76FB-CA0D-EE143CF94B23}"/>
    <pc:docChg chg="addSld delSld modSld">
      <pc:chgData name="Victoria Golay" userId="S::tgolay@kernowlearning.co.uk::31da94fe-e88d-45be-af33-b0cbba1d5ffd" providerId="AD" clId="Web-{E26ABA13-35FB-76FB-CA0D-EE143CF94B23}" dt="2021-10-18T11:19:55.965" v="35" actId="1076"/>
      <pc:docMkLst>
        <pc:docMk/>
      </pc:docMkLst>
      <pc:sldChg chg="addSp modSp new">
        <pc:chgData name="Victoria Golay" userId="S::tgolay@kernowlearning.co.uk::31da94fe-e88d-45be-af33-b0cbba1d5ffd" providerId="AD" clId="Web-{E26ABA13-35FB-76FB-CA0D-EE143CF94B23}" dt="2021-10-18T11:14:21.724" v="8" actId="1076"/>
        <pc:sldMkLst>
          <pc:docMk/>
          <pc:sldMk cId="461639302" sldId="309"/>
        </pc:sldMkLst>
        <pc:spChg chg="add">
          <ac:chgData name="Victoria Golay" userId="S::tgolay@kernowlearning.co.uk::31da94fe-e88d-45be-af33-b0cbba1d5ffd" providerId="AD" clId="Web-{E26ABA13-35FB-76FB-CA0D-EE143CF94B23}" dt="2021-10-18T11:14:01.645" v="3"/>
          <ac:spMkLst>
            <pc:docMk/>
            <pc:sldMk cId="461639302" sldId="309"/>
            <ac:spMk id="2" creationId="{898E88B2-863A-4475-A097-766CA9B2AE6E}"/>
          </ac:spMkLst>
        </pc:spChg>
        <pc:picChg chg="add mod">
          <ac:chgData name="Victoria Golay" userId="S::tgolay@kernowlearning.co.uk::31da94fe-e88d-45be-af33-b0cbba1d5ffd" providerId="AD" clId="Web-{E26ABA13-35FB-76FB-CA0D-EE143CF94B23}" dt="2021-10-18T11:14:21.724" v="8" actId="1076"/>
          <ac:picMkLst>
            <pc:docMk/>
            <pc:sldMk cId="461639302" sldId="309"/>
            <ac:picMk id="3" creationId="{F4FE559D-FFF5-4733-AB04-36462E22A9A9}"/>
          </ac:picMkLst>
        </pc:picChg>
      </pc:sldChg>
      <pc:sldChg chg="new del">
        <pc:chgData name="Victoria Golay" userId="S::tgolay@kernowlearning.co.uk::31da94fe-e88d-45be-af33-b0cbba1d5ffd" providerId="AD" clId="Web-{E26ABA13-35FB-76FB-CA0D-EE143CF94B23}" dt="2021-10-18T10:54:04.713" v="1"/>
        <pc:sldMkLst>
          <pc:docMk/>
          <pc:sldMk cId="2691656570" sldId="309"/>
        </pc:sldMkLst>
      </pc:sldChg>
      <pc:sldChg chg="addSp modSp new">
        <pc:chgData name="Victoria Golay" userId="S::tgolay@kernowlearning.co.uk::31da94fe-e88d-45be-af33-b0cbba1d5ffd" providerId="AD" clId="Web-{E26ABA13-35FB-76FB-CA0D-EE143CF94B23}" dt="2021-10-18T11:15:33.725" v="15" actId="1076"/>
        <pc:sldMkLst>
          <pc:docMk/>
          <pc:sldMk cId="3188268057" sldId="310"/>
        </pc:sldMkLst>
        <pc:spChg chg="add">
          <ac:chgData name="Victoria Golay" userId="S::tgolay@kernowlearning.co.uk::31da94fe-e88d-45be-af33-b0cbba1d5ffd" providerId="AD" clId="Web-{E26ABA13-35FB-76FB-CA0D-EE143CF94B23}" dt="2021-10-18T11:15:12.725" v="10"/>
          <ac:spMkLst>
            <pc:docMk/>
            <pc:sldMk cId="3188268057" sldId="310"/>
            <ac:spMk id="2" creationId="{AC2763ED-5A51-4E95-BBD2-1224D77D7ADE}"/>
          </ac:spMkLst>
        </pc:spChg>
        <pc:picChg chg="add mod">
          <ac:chgData name="Victoria Golay" userId="S::tgolay@kernowlearning.co.uk::31da94fe-e88d-45be-af33-b0cbba1d5ffd" providerId="AD" clId="Web-{E26ABA13-35FB-76FB-CA0D-EE143CF94B23}" dt="2021-10-18T11:15:33.725" v="15" actId="1076"/>
          <ac:picMkLst>
            <pc:docMk/>
            <pc:sldMk cId="3188268057" sldId="310"/>
            <ac:picMk id="3" creationId="{8FBCCA90-464F-4681-B1EA-CE652EF50787}"/>
          </ac:picMkLst>
        </pc:picChg>
      </pc:sldChg>
      <pc:sldChg chg="addSp modSp new">
        <pc:chgData name="Victoria Golay" userId="S::tgolay@kernowlearning.co.uk::31da94fe-e88d-45be-af33-b0cbba1d5ffd" providerId="AD" clId="Web-{E26ABA13-35FB-76FB-CA0D-EE143CF94B23}" dt="2021-10-18T11:16:41.805" v="22" actId="1076"/>
        <pc:sldMkLst>
          <pc:docMk/>
          <pc:sldMk cId="3415262783" sldId="311"/>
        </pc:sldMkLst>
        <pc:spChg chg="add">
          <ac:chgData name="Victoria Golay" userId="S::tgolay@kernowlearning.co.uk::31da94fe-e88d-45be-af33-b0cbba1d5ffd" providerId="AD" clId="Web-{E26ABA13-35FB-76FB-CA0D-EE143CF94B23}" dt="2021-10-18T11:16:23.851" v="17"/>
          <ac:spMkLst>
            <pc:docMk/>
            <pc:sldMk cId="3415262783" sldId="311"/>
            <ac:spMk id="2" creationId="{29FB2F83-7E0F-4B68-BD0F-F00199E5F31F}"/>
          </ac:spMkLst>
        </pc:spChg>
        <pc:picChg chg="add mod">
          <ac:chgData name="Victoria Golay" userId="S::tgolay@kernowlearning.co.uk::31da94fe-e88d-45be-af33-b0cbba1d5ffd" providerId="AD" clId="Web-{E26ABA13-35FB-76FB-CA0D-EE143CF94B23}" dt="2021-10-18T11:16:41.805" v="22" actId="1076"/>
          <ac:picMkLst>
            <pc:docMk/>
            <pc:sldMk cId="3415262783" sldId="311"/>
            <ac:picMk id="3" creationId="{7829400A-1FB0-4DED-A239-B118BADF4639}"/>
          </ac:picMkLst>
        </pc:picChg>
      </pc:sldChg>
      <pc:sldChg chg="addSp modSp new">
        <pc:chgData name="Victoria Golay" userId="S::tgolay@kernowlearning.co.uk::31da94fe-e88d-45be-af33-b0cbba1d5ffd" providerId="AD" clId="Web-{E26ABA13-35FB-76FB-CA0D-EE143CF94B23}" dt="2021-10-18T11:18:24.338" v="28" actId="14100"/>
        <pc:sldMkLst>
          <pc:docMk/>
          <pc:sldMk cId="691436621" sldId="312"/>
        </pc:sldMkLst>
        <pc:spChg chg="add">
          <ac:chgData name="Victoria Golay" userId="S::tgolay@kernowlearning.co.uk::31da94fe-e88d-45be-af33-b0cbba1d5ffd" providerId="AD" clId="Web-{E26ABA13-35FB-76FB-CA0D-EE143CF94B23}" dt="2021-10-18T11:18:12.119" v="24"/>
          <ac:spMkLst>
            <pc:docMk/>
            <pc:sldMk cId="691436621" sldId="312"/>
            <ac:spMk id="2" creationId="{9827B53C-6222-4367-A061-3DD34A0060C8}"/>
          </ac:spMkLst>
        </pc:spChg>
        <pc:picChg chg="add mod">
          <ac:chgData name="Victoria Golay" userId="S::tgolay@kernowlearning.co.uk::31da94fe-e88d-45be-af33-b0cbba1d5ffd" providerId="AD" clId="Web-{E26ABA13-35FB-76FB-CA0D-EE143CF94B23}" dt="2021-10-18T11:18:24.338" v="28" actId="14100"/>
          <ac:picMkLst>
            <pc:docMk/>
            <pc:sldMk cId="691436621" sldId="312"/>
            <ac:picMk id="3" creationId="{CE5F91AB-A75D-4991-BC25-ED36F82FE4B8}"/>
          </ac:picMkLst>
        </pc:picChg>
      </pc:sldChg>
      <pc:sldChg chg="addSp modSp new">
        <pc:chgData name="Victoria Golay" userId="S::tgolay@kernowlearning.co.uk::31da94fe-e88d-45be-af33-b0cbba1d5ffd" providerId="AD" clId="Web-{E26ABA13-35FB-76FB-CA0D-EE143CF94B23}" dt="2021-10-18T11:19:55.965" v="35" actId="1076"/>
        <pc:sldMkLst>
          <pc:docMk/>
          <pc:sldMk cId="3109839652" sldId="313"/>
        </pc:sldMkLst>
        <pc:spChg chg="add">
          <ac:chgData name="Victoria Golay" userId="S::tgolay@kernowlearning.co.uk::31da94fe-e88d-45be-af33-b0cbba1d5ffd" providerId="AD" clId="Web-{E26ABA13-35FB-76FB-CA0D-EE143CF94B23}" dt="2021-10-18T11:19:27.246" v="30"/>
          <ac:spMkLst>
            <pc:docMk/>
            <pc:sldMk cId="3109839652" sldId="313"/>
            <ac:spMk id="2" creationId="{C21FB7BB-7BA2-4BCE-B498-1C45E036D3E4}"/>
          </ac:spMkLst>
        </pc:spChg>
        <pc:picChg chg="add mod">
          <ac:chgData name="Victoria Golay" userId="S::tgolay@kernowlearning.co.uk::31da94fe-e88d-45be-af33-b0cbba1d5ffd" providerId="AD" clId="Web-{E26ABA13-35FB-76FB-CA0D-EE143CF94B23}" dt="2021-10-18T11:19:55.965" v="35" actId="1076"/>
          <ac:picMkLst>
            <pc:docMk/>
            <pc:sldMk cId="3109839652" sldId="313"/>
            <ac:picMk id="3" creationId="{2ECEC52B-963D-461B-A117-48C96AC81571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0T19:51:59.711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2E76-14FD-416A-AC7D-957161572704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94D4F-BBB8-49A5-A63D-9EA38621EE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3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Nursery</a:t>
            </a:r>
            <a:r>
              <a:rPr lang="en-GB" baseline="0" dirty="0"/>
              <a:t> trained staff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3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set 1 and set 2 </a:t>
            </a:r>
          </a:p>
          <a:p>
            <a:r>
              <a:rPr lang="en-GB" dirty="0"/>
              <a:t>Explain diagraphs and </a:t>
            </a:r>
            <a:r>
              <a:rPr lang="en-GB" dirty="0" err="1"/>
              <a:t>trigraphs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Spli</a:t>
            </a:r>
            <a:r>
              <a:rPr lang="en-GB" baseline="0" dirty="0"/>
              <a:t>t digraph</a:t>
            </a:r>
          </a:p>
          <a:p>
            <a:r>
              <a:rPr lang="en-GB" baseline="0" dirty="0"/>
              <a:t>Point out set 3 sounds and now it’s important to know letter names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2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Have a go with sound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new reading book system – bring home 1 or 2 </a:t>
            </a:r>
            <a:r>
              <a:rPr lang="en-GB" dirty="0" err="1"/>
              <a:t>rwi</a:t>
            </a:r>
            <a:r>
              <a:rPr lang="en-GB" dirty="0"/>
              <a:t> books each week that they have</a:t>
            </a:r>
            <a:r>
              <a:rPr lang="en-GB" baseline="0" dirty="0"/>
              <a:t> read. </a:t>
            </a:r>
          </a:p>
          <a:p>
            <a:r>
              <a:rPr lang="en-GB" baseline="0" dirty="0"/>
              <a:t>Also a library book to enjoy</a:t>
            </a:r>
          </a:p>
          <a:p>
            <a:r>
              <a:rPr lang="en-GB" baseline="0" dirty="0"/>
              <a:t>Once on accelerated reader they will bring home a book from their recommended level (more from Tors later)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4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4D4F-BBB8-49A5-A63D-9EA38621EEA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7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00CB-E4DC-4ABE-AA37-D0C23A863D0D}" type="datetimeFigureOut">
              <a:rPr lang="en-US" smtClean="0"/>
              <a:pPr/>
              <a:t>11/1/2021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78B1-9913-40F5-8F0D-5BE7616EC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thmiskin.com/en/parents-copy-2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errynschool.co.uk/images/banne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errynschool.co.uk/images/banne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96752"/>
            <a:ext cx="7923316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Reading Information Forum</a:t>
            </a:r>
          </a:p>
          <a:p>
            <a:pPr algn="ctr"/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Wednesday 3</a:t>
            </a:r>
            <a:r>
              <a:rPr lang="en-US" sz="4000" b="1" cap="none" spc="0" baseline="30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rd</a:t>
            </a:r>
            <a:r>
              <a:rPr lang="en-US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November 2021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679" y="439762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25" y="0"/>
            <a:ext cx="4619634" cy="6327845"/>
          </a:xfrm>
          <a:prstGeom prst="rect">
            <a:avLst/>
          </a:prstGeom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6838950" y="2996952"/>
            <a:ext cx="2305050" cy="1016000"/>
          </a:xfrm>
          <a:prstGeom prst="wedgeRoundRectCallout">
            <a:avLst>
              <a:gd name="adj1" fmla="val -63606"/>
              <a:gd name="adj2" fmla="val 6067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empus Sans ITC" panose="04020404030D07020202" pitchFamily="82" charset="0"/>
              </a:rPr>
              <a:t>Splits...where’s my friend, he’s on the end!</a:t>
            </a:r>
          </a:p>
        </p:txBody>
      </p:sp>
    </p:spTree>
    <p:extLst>
      <p:ext uri="{BB962C8B-B14F-4D97-AF65-F5344CB8AC3E}">
        <p14:creationId xmlns:p14="http://schemas.microsoft.com/office/powerpoint/2010/main" val="4114560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85794"/>
            <a:ext cx="80312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Fred Talk!</a:t>
            </a:r>
          </a:p>
          <a:p>
            <a:pPr algn="ctr"/>
            <a:endParaRPr lang="en-GB" sz="3600" b="1" dirty="0"/>
          </a:p>
          <a:p>
            <a:r>
              <a:rPr lang="en-GB" sz="3600" dirty="0">
                <a:latin typeface="Arial" charset="0"/>
              </a:rPr>
              <a:t>Say “hello” to Fred. </a:t>
            </a:r>
          </a:p>
          <a:p>
            <a:endParaRPr lang="en-GB" sz="3600" dirty="0">
              <a:latin typeface="Arial" charset="0"/>
            </a:endParaRPr>
          </a:p>
          <a:p>
            <a:pPr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Arial" charset="0"/>
              </a:rPr>
              <a:t>Fred can </a:t>
            </a:r>
            <a:r>
              <a:rPr lang="en-GB" sz="3600" i="1" dirty="0">
                <a:solidFill>
                  <a:srgbClr val="0070C0"/>
                </a:solidFill>
                <a:latin typeface="Arial" charset="0"/>
              </a:rPr>
              <a:t>only </a:t>
            </a:r>
            <a:r>
              <a:rPr lang="en-GB" sz="3600" dirty="0">
                <a:solidFill>
                  <a:srgbClr val="0070C0"/>
                </a:solidFill>
                <a:latin typeface="Arial" charset="0"/>
              </a:rPr>
              <a:t>talk in sounds...</a:t>
            </a:r>
          </a:p>
          <a:p>
            <a:pPr>
              <a:buFontTx/>
              <a:buNone/>
            </a:pPr>
            <a:endParaRPr lang="en-GB" sz="3600" dirty="0">
              <a:latin typeface="Arial" charset="0"/>
            </a:endParaRPr>
          </a:p>
          <a:p>
            <a:pPr>
              <a:buFontTx/>
              <a:buNone/>
            </a:pPr>
            <a:r>
              <a:rPr lang="en-GB" sz="3600" dirty="0">
                <a:latin typeface="Arial" charset="0"/>
              </a:rPr>
              <a:t>He says “</a:t>
            </a:r>
            <a:r>
              <a:rPr lang="en-GB" sz="3600" i="1" dirty="0" err="1">
                <a:latin typeface="Arial" charset="0"/>
              </a:rPr>
              <a:t>c_a_t</a:t>
            </a:r>
            <a:r>
              <a:rPr lang="en-GB" sz="3600" i="1" dirty="0">
                <a:latin typeface="Arial" charset="0"/>
              </a:rPr>
              <a:t>.” </a:t>
            </a:r>
            <a:r>
              <a:rPr lang="en-GB" sz="3600" dirty="0">
                <a:latin typeface="Arial" charset="0"/>
              </a:rPr>
              <a:t>Not </a:t>
            </a:r>
            <a:r>
              <a:rPr lang="en-GB" sz="3600" b="1" dirty="0">
                <a:latin typeface="Arial" charset="0"/>
              </a:rPr>
              <a:t>cat.</a:t>
            </a:r>
            <a:endParaRPr lang="en-GB" sz="3600" dirty="0">
              <a:latin typeface="Arial" charset="0"/>
            </a:endParaRPr>
          </a:p>
          <a:p>
            <a:pPr>
              <a:buFontTx/>
              <a:buNone/>
            </a:pPr>
            <a:endParaRPr lang="en-GB" sz="3600" dirty="0">
              <a:solidFill>
                <a:srgbClr val="0070C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Arial" charset="0"/>
              </a:rPr>
              <a:t>We call this </a:t>
            </a:r>
            <a:r>
              <a:rPr lang="en-GB" sz="3600" i="1" dirty="0">
                <a:solidFill>
                  <a:srgbClr val="0070C0"/>
                </a:solidFill>
                <a:latin typeface="Arial" charset="0"/>
              </a:rPr>
              <a:t>Fred Talk.</a:t>
            </a:r>
          </a:p>
          <a:p>
            <a:pPr algn="ctr"/>
            <a:endParaRPr lang="en-GB" sz="2400" dirty="0"/>
          </a:p>
          <a:p>
            <a:pPr algn="ctr"/>
            <a:r>
              <a:rPr lang="en-GB" sz="3600" dirty="0"/>
              <a:t>So c-a-t = cat and </a:t>
            </a:r>
            <a:r>
              <a:rPr lang="en-GB" sz="3600" dirty="0" err="1"/>
              <a:t>ch</a:t>
            </a:r>
            <a:r>
              <a:rPr lang="en-GB" sz="3600" dirty="0"/>
              <a:t>-</a:t>
            </a:r>
            <a:r>
              <a:rPr lang="en-GB" sz="3600" dirty="0" err="1"/>
              <a:t>i</a:t>
            </a:r>
            <a:r>
              <a:rPr lang="en-GB" sz="3600" dirty="0"/>
              <a:t>-p = chip.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2857520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2857520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425"/>
          </a:xfrm>
        </p:spPr>
        <p:txBody>
          <a:bodyPr/>
          <a:lstStyle/>
          <a:p>
            <a:r>
              <a:rPr lang="en-GB" dirty="0"/>
              <a:t>Green and red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9703"/>
            <a:ext cx="8229600" cy="28992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Green words – contain all the sounds we know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2400" dirty="0"/>
              <a:t>*Fred talk</a:t>
            </a:r>
          </a:p>
          <a:p>
            <a:pPr>
              <a:defRPr/>
            </a:pPr>
            <a:r>
              <a:rPr lang="en-GB" sz="2400" dirty="0"/>
              <a:t>*Fred in your head</a:t>
            </a:r>
          </a:p>
          <a:p>
            <a:pPr>
              <a:defRPr/>
            </a:pPr>
            <a:r>
              <a:rPr lang="en-GB" sz="2400" dirty="0"/>
              <a:t>*No Fred talk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2400" dirty="0"/>
              <a:t>Alien words!</a:t>
            </a:r>
          </a:p>
        </p:txBody>
      </p:sp>
      <p:pic>
        <p:nvPicPr>
          <p:cNvPr id="5" name="Picture 4" descr="http://www.focusonphonics.co.uk/acatalog/rc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872">
            <a:off x="5261467" y="4523836"/>
            <a:ext cx="28797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7031" y="47281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Red words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‘If it’s red it’s hard to Fred’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Grotty grapheme!</a:t>
            </a:r>
          </a:p>
        </p:txBody>
      </p:sp>
      <p:pic>
        <p:nvPicPr>
          <p:cNvPr id="7" name="Picture 2" descr="http://ecx.images-amazon.com/images/I/41iBnIg8i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392">
            <a:off x="4882590" y="2306527"/>
            <a:ext cx="31384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8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6051"/>
            <a:ext cx="66047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RWI Lessons</a:t>
            </a:r>
          </a:p>
          <a:p>
            <a:pPr algn="ctr"/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400" dirty="0"/>
              <a:t>Sounds – new sound and review sounds learnt. 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Green and red words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Reading books - emphasis on partner work and full participation.</a:t>
            </a:r>
          </a:p>
          <a:p>
            <a:r>
              <a:rPr lang="en-US" altLang="en-US" sz="2400" kern="0" dirty="0">
                <a:latin typeface="Tempus Sans ITC" panose="04020404030D07020202" pitchFamily="82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en-US" sz="2400" kern="0" dirty="0"/>
              <a:t>The importance of 3 reads</a:t>
            </a:r>
          </a:p>
          <a:p>
            <a:pPr>
              <a:buFontTx/>
              <a:buNone/>
              <a:defRPr/>
            </a:pPr>
            <a:r>
              <a:rPr lang="en-US" altLang="en-US" sz="2400" kern="0" dirty="0"/>
              <a:t>1-accuracy</a:t>
            </a:r>
          </a:p>
          <a:p>
            <a:pPr>
              <a:buFontTx/>
              <a:buNone/>
              <a:defRPr/>
            </a:pPr>
            <a:r>
              <a:rPr lang="en-US" altLang="en-US" sz="2400" kern="0" dirty="0"/>
              <a:t>2-building fluency</a:t>
            </a:r>
          </a:p>
          <a:p>
            <a:pPr>
              <a:buFontTx/>
              <a:buNone/>
              <a:defRPr/>
            </a:pPr>
            <a:r>
              <a:rPr lang="en-US" altLang="en-US" sz="2400" kern="0" dirty="0"/>
              <a:t>3-expression, reading like a storyteller</a:t>
            </a:r>
          </a:p>
          <a:p>
            <a:pPr>
              <a:buFontTx/>
              <a:buNone/>
              <a:defRPr/>
            </a:pPr>
            <a:endParaRPr lang="en-US" altLang="en-US" sz="2400" kern="0" dirty="0"/>
          </a:p>
          <a:p>
            <a:pPr>
              <a:buFontTx/>
              <a:buNone/>
              <a:defRPr/>
            </a:pPr>
            <a:r>
              <a:rPr lang="en-US" altLang="en-US" sz="2400" kern="0" dirty="0"/>
              <a:t>Also lots of questions and discussion to ensure comprehension of the text.</a:t>
            </a:r>
          </a:p>
          <a:p>
            <a:pPr>
              <a:buFont typeface="Arial" pitchFamily="34" charset="0"/>
              <a:buChar char="•"/>
            </a:pPr>
            <a:endParaRPr lang="en-GB" sz="2600" dirty="0"/>
          </a:p>
        </p:txBody>
      </p:sp>
      <p:pic>
        <p:nvPicPr>
          <p:cNvPr id="5124" name="Picture 4" descr="Read Write Inc. Phonics: Green Set 1 Storybooks: School Pack of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357694"/>
            <a:ext cx="1333500" cy="942976"/>
          </a:xfrm>
          <a:prstGeom prst="rect">
            <a:avLst/>
          </a:prstGeom>
          <a:noFill/>
        </p:spPr>
      </p:pic>
      <p:pic>
        <p:nvPicPr>
          <p:cNvPr id="5126" name="Picture 6" descr="Read Write Inc. Phonics: Red Ditty Books School Pack of 100 New 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928934"/>
            <a:ext cx="1333500" cy="885825"/>
          </a:xfrm>
          <a:prstGeom prst="rect">
            <a:avLst/>
          </a:prstGeom>
          <a:noFill/>
        </p:spPr>
      </p:pic>
      <p:pic>
        <p:nvPicPr>
          <p:cNvPr id="5128" name="Picture 8" descr="Read Write Inc. Phonics: A4 Speed Sounds Cards Set 1 Single P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500174"/>
            <a:ext cx="1428750" cy="1085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Reading Records and Home 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9240"/>
            <a:ext cx="7886700" cy="4637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/>
              <a:t>Please hear your child read at least 3 to 4 times a week and record this in their reading records.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600" dirty="0"/>
              <a:t>Although your child is listened to within </a:t>
            </a:r>
            <a:r>
              <a:rPr lang="en-GB" sz="2600" dirty="0" err="1"/>
              <a:t>Rwi</a:t>
            </a:r>
            <a:r>
              <a:rPr lang="en-GB" sz="2600" dirty="0"/>
              <a:t> lessons these sessions aren’t recorded in the reading records.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600" dirty="0"/>
              <a:t>We have purchased </a:t>
            </a:r>
            <a:r>
              <a:rPr lang="en-GB" sz="2600" dirty="0" err="1"/>
              <a:t>Rwi</a:t>
            </a:r>
            <a:r>
              <a:rPr lang="en-GB" sz="2600" dirty="0"/>
              <a:t> book bag books which are linked to the book they are reading in school. These are changed once or twice a week to allow time to read them 3 times. Please ensure these books are in school each day. </a:t>
            </a:r>
          </a:p>
          <a:p>
            <a:pPr marL="0" indent="0">
              <a:buNone/>
            </a:pPr>
            <a:r>
              <a:rPr lang="en-GB" sz="2600" dirty="0"/>
              <a:t>They will also choose a book from our school library to bring home.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6542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Phonics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Takes place in June for all year 1 children and any year 2 children that need to re-take. </a:t>
            </a:r>
          </a:p>
          <a:p>
            <a:r>
              <a:rPr lang="en-GB" dirty="0"/>
              <a:t>40 words – both real and alien words.</a:t>
            </a:r>
          </a:p>
          <a:p>
            <a:r>
              <a:rPr lang="en-GB" dirty="0"/>
              <a:t>1:1 basis with a teacher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92980"/>
            <a:ext cx="4176464" cy="29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901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help your child at home…</a:t>
            </a:r>
          </a:p>
        </p:txBody>
      </p:sp>
      <p:pic>
        <p:nvPicPr>
          <p:cNvPr id="3" name="Picture 2" descr="Screen Shot 2014-08-12 at 12.3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2" y="1717189"/>
            <a:ext cx="5073245" cy="46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267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You can read stories with your child. 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916832"/>
            <a:ext cx="72831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charset="0"/>
              </a:rPr>
              <a:t>Read favourite stories </a:t>
            </a:r>
            <a:r>
              <a:rPr lang="en-GB" sz="2600" b="1" dirty="0">
                <a:latin typeface="Calibri" charset="0"/>
              </a:rPr>
              <a:t>over and over</a:t>
            </a:r>
            <a:r>
              <a:rPr lang="en-GB" sz="2600" dirty="0">
                <a:latin typeface="Calibri" charset="0"/>
              </a:rPr>
              <a:t> again. </a:t>
            </a:r>
          </a:p>
          <a:p>
            <a:endParaRPr lang="en-GB" sz="2600" dirty="0">
              <a:latin typeface="Calibri" charset="0"/>
            </a:endParaRPr>
          </a:p>
          <a:p>
            <a:r>
              <a:rPr lang="en-GB" sz="2600" dirty="0">
                <a:latin typeface="Calibri" charset="0"/>
              </a:rPr>
              <a:t>Read some stories at </a:t>
            </a:r>
            <a:r>
              <a:rPr lang="en-GB" sz="2600" b="1" dirty="0">
                <a:latin typeface="Calibri" charset="0"/>
              </a:rPr>
              <a:t>a higher level than they can read themselves.</a:t>
            </a:r>
          </a:p>
          <a:p>
            <a:endParaRPr lang="en-GB" sz="2600" b="1" dirty="0">
              <a:latin typeface="Calibri" charset="0"/>
            </a:endParaRPr>
          </a:p>
          <a:p>
            <a:r>
              <a:rPr lang="en-GB" sz="2600" dirty="0">
                <a:latin typeface="Calibri" charset="0"/>
              </a:rPr>
              <a:t>Listen to them</a:t>
            </a:r>
            <a:r>
              <a:rPr lang="en-GB" sz="2600" b="1" dirty="0">
                <a:latin typeface="Calibri" charset="0"/>
              </a:rPr>
              <a:t> </a:t>
            </a:r>
            <a:r>
              <a:rPr lang="en-GB" sz="2600" dirty="0">
                <a:latin typeface="Calibri" charset="0"/>
              </a:rPr>
              <a:t>reading their</a:t>
            </a:r>
            <a:r>
              <a:rPr lang="en-GB" sz="2600" b="1" dirty="0">
                <a:latin typeface="Calibri" charset="0"/>
              </a:rPr>
              <a:t> home reading books.</a:t>
            </a:r>
          </a:p>
        </p:txBody>
      </p:sp>
    </p:spTree>
    <p:extLst>
      <p:ext uri="{BB962C8B-B14F-4D97-AF65-F5344CB8AC3E}">
        <p14:creationId xmlns:p14="http://schemas.microsoft.com/office/powerpoint/2010/main" val="424554032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17638"/>
            <a:ext cx="64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600" dirty="0"/>
              <a:t>Asking lots of questions!</a:t>
            </a:r>
          </a:p>
          <a:p>
            <a:endParaRPr lang="en-GB" altLang="en-US" sz="2600" dirty="0"/>
          </a:p>
          <a:p>
            <a:r>
              <a:rPr lang="en-GB" altLang="en-US" sz="2600" dirty="0"/>
              <a:t>Use these prompts to help you: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01848" y="3825162"/>
            <a:ext cx="3157538" cy="2016125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y-GB" altLang="en-US" dirty="0"/>
              <a:t>What is happening?</a:t>
            </a:r>
            <a:endParaRPr lang="en-GB" altLang="en-US" dirty="0"/>
          </a:p>
        </p:txBody>
      </p:sp>
      <p:sp>
        <p:nvSpPr>
          <p:cNvPr id="5" name="Rounded Rectangle 9"/>
          <p:cNvSpPr>
            <a:spLocks noChangeArrowheads="1"/>
          </p:cNvSpPr>
          <p:nvPr/>
        </p:nvSpPr>
        <p:spPr bwMode="auto">
          <a:xfrm>
            <a:off x="3491706" y="3353237"/>
            <a:ext cx="2160588" cy="10001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What do you think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happens next?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91706" y="5157788"/>
            <a:ext cx="2139950" cy="1216025"/>
          </a:xfrm>
          <a:prstGeom prst="wedgeEllipseCallout">
            <a:avLst>
              <a:gd name="adj1" fmla="val -80046"/>
              <a:gd name="adj2" fmla="val 51060"/>
            </a:avLst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cy-GB" altLang="en-US" dirty="0"/>
              <a:t>What is the character saying?</a:t>
            </a:r>
            <a:endParaRPr lang="en-US" altLang="en-US" dirty="0"/>
          </a:p>
          <a:p>
            <a:pPr algn="ctr"/>
            <a:endParaRPr lang="en-GB" altLang="en-US" sz="2400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69013" y="3213100"/>
            <a:ext cx="2390775" cy="1439863"/>
          </a:xfrm>
          <a:prstGeom prst="cloudCallout">
            <a:avLst>
              <a:gd name="adj1" fmla="val 62134"/>
              <a:gd name="adj2" fmla="val 5497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y-GB" altLang="en-US" b="1" dirty="0"/>
              <a:t> </a:t>
            </a:r>
            <a:r>
              <a:rPr lang="cy-GB" altLang="en-US" dirty="0"/>
              <a:t>What is that character thinking?</a:t>
            </a:r>
            <a:endParaRPr lang="en-GB" alt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089650" y="5157788"/>
            <a:ext cx="2803525" cy="144145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y-GB" altLang="en-US" dirty="0"/>
          </a:p>
          <a:p>
            <a:pPr algn="ctr">
              <a:spcBef>
                <a:spcPct val="50000"/>
              </a:spcBef>
            </a:pPr>
            <a:r>
              <a:rPr lang="cy-GB" altLang="en-US" dirty="0"/>
              <a:t>What do you </a:t>
            </a:r>
          </a:p>
          <a:p>
            <a:pPr algn="ctr">
              <a:spcBef>
                <a:spcPct val="50000"/>
              </a:spcBef>
            </a:pPr>
            <a:r>
              <a:rPr lang="cy-GB" altLang="en-US" dirty="0"/>
              <a:t>think that character is </a:t>
            </a:r>
          </a:p>
          <a:p>
            <a:pPr algn="ctr">
              <a:spcBef>
                <a:spcPct val="50000"/>
              </a:spcBef>
            </a:pPr>
            <a:r>
              <a:rPr lang="cy-GB" altLang="en-US" dirty="0"/>
              <a:t>feeling now?</a:t>
            </a:r>
            <a:endParaRPr lang="en-US" altLang="en-US" dirty="0"/>
          </a:p>
          <a:p>
            <a:pPr algn="ctr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574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11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883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14400"/>
            <a:ext cx="8890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662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8" y="301658"/>
            <a:ext cx="8729337" cy="58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67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0" y="712405"/>
            <a:ext cx="8355546" cy="48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73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to help…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Selection of leaflets and support materials – </a:t>
            </a:r>
          </a:p>
          <a:p>
            <a:pPr marL="0" indent="0">
              <a:buNone/>
            </a:pPr>
            <a:r>
              <a:rPr lang="en-GB" dirty="0"/>
              <a:t>	- set 1, 2 and 3 sounds</a:t>
            </a:r>
          </a:p>
          <a:p>
            <a:pPr marL="0" indent="0">
              <a:buNone/>
            </a:pPr>
            <a:r>
              <a:rPr lang="en-GB" dirty="0"/>
              <a:t>	- VIPERS (question stems)</a:t>
            </a:r>
          </a:p>
          <a:p>
            <a:r>
              <a:rPr lang="en-GB" dirty="0"/>
              <a:t>Please help yourself at the end. </a:t>
            </a:r>
          </a:p>
          <a:p>
            <a:r>
              <a:rPr lang="en-GB" dirty="0" err="1"/>
              <a:t>Rwi</a:t>
            </a:r>
            <a:r>
              <a:rPr lang="en-GB" dirty="0"/>
              <a:t> website also has parent resources, including a video on pronunciation. </a:t>
            </a:r>
          </a:p>
          <a:p>
            <a:r>
              <a:rPr lang="en-GB" dirty="0">
                <a:hlinkClick r:id="rId2"/>
              </a:rPr>
              <a:t>https://www.ruthmiskin.com/en/parents-copy-2/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5883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E88B2-863A-4475-A097-766CA9B2AE6E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pic>
        <p:nvPicPr>
          <p:cNvPr id="3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F4FE559D-FFF5-4733-AB04-36462E22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1008800"/>
            <a:ext cx="7760897" cy="48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93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763ED-5A51-4E95-BBD2-1224D77D7ADE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BCCA90-464F-4681-B1EA-CE652EF5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1" y="801432"/>
            <a:ext cx="7990935" cy="49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80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B2F83-7E0F-4B68-BD0F-F00199E5F31F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pic>
        <p:nvPicPr>
          <p:cNvPr id="3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829400A-1FB0-4DED-A239-B118BADF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5" y="1008000"/>
            <a:ext cx="7487727" cy="48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278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27B53C-6222-4367-A061-3DD34A0060C8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5F91AB-A75D-4991-BC25-ED36F82F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757473"/>
            <a:ext cx="8077199" cy="51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662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FB7BB-7BA2-4BCE-B498-1C45E036D3E4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CEC52B-963D-461B-A117-48C96AC81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977082"/>
            <a:ext cx="7559614" cy="48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96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21" y="118840"/>
            <a:ext cx="66484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0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Reading in School</a:t>
            </a:r>
            <a:br>
              <a:rPr lang="en-GB" dirty="0"/>
            </a:br>
            <a:r>
              <a:rPr lang="en-GB" dirty="0"/>
              <a:t>We teach the </a:t>
            </a:r>
            <a:r>
              <a:rPr lang="en-GB" u="sng" dirty="0"/>
              <a:t>skill of reading </a:t>
            </a:r>
            <a:r>
              <a:rPr lang="en-GB" dirty="0"/>
              <a:t>in schools…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Phonics –RWI programme (KS1)</a:t>
            </a:r>
          </a:p>
          <a:p>
            <a:r>
              <a:rPr lang="en-GB" dirty="0"/>
              <a:t>Shared reading- text analysis</a:t>
            </a:r>
          </a:p>
          <a:p>
            <a:r>
              <a:rPr lang="en-GB" dirty="0"/>
              <a:t>Whole class guided reading (all reading and interacting with the same text)</a:t>
            </a:r>
          </a:p>
          <a:p>
            <a:r>
              <a:rPr lang="en-GB" dirty="0"/>
              <a:t>Reading-talk partners</a:t>
            </a:r>
          </a:p>
          <a:p>
            <a:r>
              <a:rPr lang="en-GB" dirty="0"/>
              <a:t>Accelerated reader (independent reader)</a:t>
            </a:r>
          </a:p>
          <a:p>
            <a:r>
              <a:rPr lang="en-GB" dirty="0"/>
              <a:t>Reading across the curriculum</a:t>
            </a:r>
          </a:p>
          <a:p>
            <a:r>
              <a:rPr lang="en-GB" dirty="0"/>
              <a:t>Class novels and stories </a:t>
            </a:r>
          </a:p>
        </p:txBody>
      </p:sp>
    </p:spTree>
    <p:extLst>
      <p:ext uri="{BB962C8B-B14F-4D97-AF65-F5344CB8AC3E}">
        <p14:creationId xmlns:p14="http://schemas.microsoft.com/office/powerpoint/2010/main" val="1761530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err="1"/>
              <a:t>Rwi</a:t>
            </a:r>
            <a:r>
              <a:rPr lang="en-GB" dirty="0"/>
              <a:t> at St </a:t>
            </a:r>
            <a:r>
              <a:rPr lang="en-GB" dirty="0" err="1"/>
              <a:t>Merryn</a:t>
            </a:r>
            <a:r>
              <a:rPr lang="en-GB" dirty="0"/>
              <a:t>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790" y="1080338"/>
            <a:ext cx="84099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600" dirty="0"/>
              <a:t>A complete phonics programme which is systematic and structured. </a:t>
            </a:r>
          </a:p>
          <a:p>
            <a:r>
              <a:rPr lang="en-GB" sz="2600" dirty="0"/>
              <a:t>     - begins when your child start in Robins class</a:t>
            </a:r>
          </a:p>
          <a:p>
            <a:r>
              <a:rPr lang="en-GB" sz="2600" dirty="0"/>
              <a:t>     - most children complete the programme during year 2. </a:t>
            </a:r>
          </a:p>
          <a:p>
            <a:endParaRPr lang="en-GB" sz="2600" dirty="0"/>
          </a:p>
          <a:p>
            <a:pPr>
              <a:buFont typeface="Arial" pitchFamily="34" charset="0"/>
              <a:buChar char="•"/>
            </a:pPr>
            <a:r>
              <a:rPr lang="en-GB" sz="2600" dirty="0"/>
              <a:t>Aim is for every child to be a confident and successful reader by the end of KS1.</a:t>
            </a:r>
          </a:p>
          <a:p>
            <a:pPr lvl="1"/>
            <a:r>
              <a:rPr lang="en-GB" sz="2600" dirty="0"/>
              <a:t>- </a:t>
            </a:r>
            <a:r>
              <a:rPr lang="en-US" sz="2600" dirty="0" err="1"/>
              <a:t>Rwi</a:t>
            </a:r>
            <a:r>
              <a:rPr lang="en-US" sz="2600" dirty="0"/>
              <a:t> meets the demands of the national curriculum, giving your children the best chance of success in the national tests. </a:t>
            </a:r>
          </a:p>
          <a:p>
            <a:endParaRPr lang="en-GB" sz="2000" dirty="0"/>
          </a:p>
          <a:p>
            <a:endParaRPr lang="en-US" sz="28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3314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56" y="5877272"/>
            <a:ext cx="4337987" cy="6858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err="1"/>
              <a:t>Rwi</a:t>
            </a:r>
            <a:r>
              <a:rPr lang="en-GB" dirty="0"/>
              <a:t> at St </a:t>
            </a:r>
            <a:r>
              <a:rPr lang="en-GB" dirty="0" err="1"/>
              <a:t>Merryn</a:t>
            </a:r>
            <a:r>
              <a:rPr lang="en-GB" dirty="0"/>
              <a:t>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790" y="1143000"/>
            <a:ext cx="840995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600" dirty="0"/>
              <a:t>Individualised programme – your child is taught at the right stage for them. </a:t>
            </a:r>
          </a:p>
          <a:p>
            <a:endParaRPr lang="en-GB" sz="2600" dirty="0"/>
          </a:p>
          <a:p>
            <a:pPr>
              <a:buFont typeface="Arial" pitchFamily="34" charset="0"/>
              <a:buChar char="•"/>
            </a:pPr>
            <a:r>
              <a:rPr lang="en-GB" sz="2600" dirty="0"/>
              <a:t>Encourages active participation throughout every lesson.  </a:t>
            </a:r>
          </a:p>
          <a:p>
            <a:endParaRPr lang="en-GB" sz="2600" dirty="0"/>
          </a:p>
          <a:p>
            <a:pPr>
              <a:buFont typeface="Arial" pitchFamily="34" charset="0"/>
              <a:buChar char="•"/>
            </a:pPr>
            <a:r>
              <a:rPr lang="en-GB" sz="2600" dirty="0"/>
              <a:t>Teachers hear each child read during every session.</a:t>
            </a:r>
          </a:p>
          <a:p>
            <a:pPr>
              <a:buFont typeface="Arial" pitchFamily="34" charset="0"/>
              <a:buChar char="•"/>
            </a:pPr>
            <a:endParaRPr lang="en-GB" sz="2600" dirty="0"/>
          </a:p>
          <a:p>
            <a:pPr>
              <a:buFont typeface="Arial" pitchFamily="34" charset="0"/>
              <a:buChar char="•"/>
            </a:pPr>
            <a:r>
              <a:rPr lang="en-GB" sz="2600" dirty="0"/>
              <a:t> </a:t>
            </a:r>
            <a:r>
              <a:rPr lang="en-US" sz="2600" dirty="0"/>
              <a:t>Storybooks align with the sounds learnt already, so there is always a sense of achievement. </a:t>
            </a:r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endParaRPr lang="en-US" sz="28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endParaRPr lang="en-GB" sz="2600" dirty="0"/>
          </a:p>
          <a:p>
            <a:endParaRPr lang="en-GB" sz="2000" dirty="0"/>
          </a:p>
          <a:p>
            <a:endParaRPr lang="en-US" sz="28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3314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56" y="5877272"/>
            <a:ext cx="4337987" cy="685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9544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417638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/>
              <a:t>Children:</a:t>
            </a:r>
            <a:endParaRPr lang="en-US" altLang="en-US" sz="2400" dirty="0"/>
          </a:p>
          <a:p>
            <a:r>
              <a:rPr lang="en-GB" altLang="en-US" sz="2400" dirty="0"/>
              <a:t>Learn 44 sounds and matching letters.</a:t>
            </a:r>
          </a:p>
          <a:p>
            <a:endParaRPr lang="en-GB" altLang="en-US" sz="2400" dirty="0"/>
          </a:p>
          <a:p>
            <a:r>
              <a:rPr lang="en-GB" altLang="en-US" sz="2400" dirty="0"/>
              <a:t>Learn to blend sounds to read words.</a:t>
            </a:r>
          </a:p>
          <a:p>
            <a:endParaRPr lang="en-GB" altLang="en-US" sz="2400" dirty="0"/>
          </a:p>
          <a:p>
            <a:r>
              <a:rPr lang="en-GB" altLang="en-US" sz="2400" dirty="0"/>
              <a:t>Read lots of specially written books.</a:t>
            </a:r>
          </a:p>
          <a:p>
            <a:endParaRPr lang="en-GB" altLang="en-US" sz="2400" dirty="0"/>
          </a:p>
          <a:p>
            <a:r>
              <a:rPr lang="en-GB" altLang="en-US" sz="2400" dirty="0"/>
              <a:t>			</a:t>
            </a:r>
            <a:endParaRPr lang="en-GB" alt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10816" y="3763070"/>
            <a:ext cx="6929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 dirty="0"/>
          </a:p>
          <a:p>
            <a:r>
              <a:rPr lang="en-US" altLang="en-US" sz="2400" i="1" dirty="0"/>
              <a:t>Talk a lot </a:t>
            </a:r>
            <a:r>
              <a:rPr lang="en-US" altLang="en-US" sz="2400" dirty="0"/>
              <a:t>about what they have read to show they understand.</a:t>
            </a:r>
          </a:p>
          <a:p>
            <a:endParaRPr lang="en-US" altLang="en-US" sz="2400" dirty="0"/>
          </a:p>
          <a:p>
            <a:r>
              <a:rPr lang="en-US" altLang="en-US" sz="2400" i="1" dirty="0"/>
              <a:t>Listen to and discuss </a:t>
            </a:r>
            <a:r>
              <a:rPr lang="en-US" altLang="en-US" sz="2400" dirty="0"/>
              <a:t>other ideas to deepen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42045622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Pure sounds!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no ‘</a:t>
            </a:r>
            <a:r>
              <a:rPr lang="en-US" dirty="0" err="1"/>
              <a:t>fuh</a:t>
            </a:r>
            <a:r>
              <a:rPr lang="en-US" dirty="0"/>
              <a:t>’ and ‘</a:t>
            </a:r>
            <a:r>
              <a:rPr lang="en-US" dirty="0" err="1"/>
              <a:t>luh</a:t>
            </a:r>
            <a:r>
              <a:rPr lang="en-US" dirty="0"/>
              <a:t>’!</a:t>
            </a:r>
          </a:p>
          <a:p>
            <a:endParaRPr lang="en-GB" dirty="0"/>
          </a:p>
        </p:txBody>
      </p:sp>
      <p:pic>
        <p:nvPicPr>
          <p:cNvPr id="4" name="Picture 3" descr="Screen Shot 2014-08-01 at 16.1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51" y="2603853"/>
            <a:ext cx="3540373" cy="35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436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61" y="336590"/>
            <a:ext cx="5952873" cy="59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948264" y="0"/>
            <a:ext cx="1954560" cy="1066130"/>
          </a:xfrm>
          <a:prstGeom prst="wedgeRoundRectCallout">
            <a:avLst>
              <a:gd name="adj1" fmla="val -63606"/>
              <a:gd name="adj2" fmla="val 6067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empus Sans ITC" panose="04020404030D07020202" pitchFamily="82" charset="0"/>
              </a:rPr>
              <a:t>Special friends...2 letters that make 1 sound</a:t>
            </a:r>
          </a:p>
        </p:txBody>
      </p:sp>
    </p:spTree>
    <p:extLst>
      <p:ext uri="{BB962C8B-B14F-4D97-AF65-F5344CB8AC3E}">
        <p14:creationId xmlns:p14="http://schemas.microsoft.com/office/powerpoint/2010/main" val="754833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28fa83-ef27-4767-a796-3967f1682c78">
      <UserInfo>
        <DisplayName>Victoria Golay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34CC3A89E0F4E821D82ABD7BEC6D6" ma:contentTypeVersion="13" ma:contentTypeDescription="Create a new document." ma:contentTypeScope="" ma:versionID="aa2eb31f9f80e69f18722970bfcebc76">
  <xsd:schema xmlns:xsd="http://www.w3.org/2001/XMLSchema" xmlns:xs="http://www.w3.org/2001/XMLSchema" xmlns:p="http://schemas.microsoft.com/office/2006/metadata/properties" xmlns:ns2="6fa53c87-df51-4936-a09f-d0d2ea6d951e" xmlns:ns3="e628fa83-ef27-4767-a796-3967f1682c78" targetNamespace="http://schemas.microsoft.com/office/2006/metadata/properties" ma:root="true" ma:fieldsID="584b17784810132dc3b38abfaa206f33" ns2:_="" ns3:_="">
    <xsd:import namespace="6fa53c87-df51-4936-a09f-d0d2ea6d951e"/>
    <xsd:import namespace="e628fa83-ef27-4767-a796-3967f1682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53c87-df51-4936-a09f-d0d2ea6d9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8fa83-ef27-4767-a796-3967f168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D4DAB6-6F59-428D-8F6F-942931434F1C}">
  <ds:schemaRefs>
    <ds:schemaRef ds:uri="http://schemas.microsoft.com/office/2006/metadata/properties"/>
    <ds:schemaRef ds:uri="http://schemas.microsoft.com/office/infopath/2007/PartnerControls"/>
    <ds:schemaRef ds:uri="e628fa83-ef27-4767-a796-3967f1682c78"/>
  </ds:schemaRefs>
</ds:datastoreItem>
</file>

<file path=customXml/itemProps2.xml><?xml version="1.0" encoding="utf-8"?>
<ds:datastoreItem xmlns:ds="http://schemas.openxmlformats.org/officeDocument/2006/customXml" ds:itemID="{EB994333-CF68-4506-9BD2-88D2E5A59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AA10C-69DA-4763-AF9F-8FB402588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53c87-df51-4936-a09f-d0d2ea6d951e"/>
    <ds:schemaRef ds:uri="e628fa83-ef27-4767-a796-3967f1682c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19658</TotalTime>
  <Words>742</Words>
  <Application>Microsoft Office PowerPoint</Application>
  <PresentationFormat>On-screen Show (4:3)</PresentationFormat>
  <Paragraphs>141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Reading in School We teach the skill of reading in schools…</vt:lpstr>
      <vt:lpstr>Rwi at St Merryn School</vt:lpstr>
      <vt:lpstr>Rwi at St Merryn School</vt:lpstr>
      <vt:lpstr>How does it work?</vt:lpstr>
      <vt:lpstr>Pure sounds!</vt:lpstr>
      <vt:lpstr>Special friends...2 letters that make 1 sound</vt:lpstr>
      <vt:lpstr>PowerPoint Presentation</vt:lpstr>
      <vt:lpstr>PowerPoint Presentation</vt:lpstr>
      <vt:lpstr>Green and red words</vt:lpstr>
      <vt:lpstr>PowerPoint Presentation</vt:lpstr>
      <vt:lpstr>Reading Records and Home Reading Books</vt:lpstr>
      <vt:lpstr>Year 1 Phonics Screen</vt:lpstr>
      <vt:lpstr>How to help your child at home…</vt:lpstr>
      <vt:lpstr>You can read stories with your child. </vt:lpstr>
      <vt:lpstr>And…</vt:lpstr>
      <vt:lpstr>PowerPoint Presentation</vt:lpstr>
      <vt:lpstr>PowerPoint Presentation</vt:lpstr>
      <vt:lpstr>PowerPoint Presentation</vt:lpstr>
      <vt:lpstr>Information to help…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 Bateman</dc:creator>
  <cp:lastModifiedBy>Emma Bateman</cp:lastModifiedBy>
  <cp:revision>100</cp:revision>
  <dcterms:created xsi:type="dcterms:W3CDTF">2011-10-31T13:14:55Z</dcterms:created>
  <dcterms:modified xsi:type="dcterms:W3CDTF">2021-11-01T19:49:10Z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0x0101002F734CC3A89E0F4E821D82ABD7BEC6D6</vt:lpwstr>
  </property>
</Properties>
</file>